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"/>
  </p:notesMasterIdLst>
  <p:sldIdLst>
    <p:sldId id="256" r:id="rId3"/>
  </p:sldIdLst>
  <p:sldSz cx="30275213" cy="428037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ia Genius Serra" initials="" lastIdx="2" clrIdx="0"/>
  <p:cmAuthor id="1" name="u187344" initials="u" lastIdx="12" clrIdx="1">
    <p:extLst>
      <p:ext uri="{19B8F6BF-5375-455C-9EA6-DF929625EA0E}">
        <p15:presenceInfo xmlns:p15="http://schemas.microsoft.com/office/powerpoint/2012/main" userId="u18734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C32"/>
    <a:srgbClr val="82C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4" y="24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16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e2010f59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fe2010f59f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e2010f59f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2045" y="6196289"/>
            <a:ext cx="28211175" cy="17081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2019" y="23585343"/>
            <a:ext cx="28211175" cy="659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32019" y="9205077"/>
            <a:ext cx="28211175" cy="16340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32019" y="26232544"/>
            <a:ext cx="28211175" cy="10825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784402" y="7005154"/>
            <a:ext cx="22706410" cy="1490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784402" y="22481891"/>
            <a:ext cx="22706410" cy="1033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065651" y="10671223"/>
            <a:ext cx="26112371" cy="1780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065651" y="28644842"/>
            <a:ext cx="26112371" cy="936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5326826" y="11394522"/>
            <a:ext cx="12866966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085364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085364" y="10492868"/>
            <a:ext cx="1280736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085364" y="15635261"/>
            <a:ext cx="1280736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5326826" y="10492868"/>
            <a:ext cx="12870939" cy="514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5326826" y="15635261"/>
            <a:ext cx="12870939" cy="2299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32019" y="17899188"/>
            <a:ext cx="28211175" cy="7005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085364" y="2853584"/>
            <a:ext cx="9764948" cy="998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2870909" y="6162951"/>
            <a:ext cx="15326330" cy="3041825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085364" y="12841129"/>
            <a:ext cx="9764948" cy="23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558740" y="11917203"/>
            <a:ext cx="27157733" cy="261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6792259" y="17152595"/>
            <a:ext cx="36275222" cy="65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6453395" y="10813473"/>
            <a:ext cx="36275222" cy="1920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lvl="0" indent="-2476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1pPr>
            <a:lvl2pPr marL="914400" lvl="1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2pPr>
            <a:lvl3pPr marL="1371600" lvl="2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3pPr>
            <a:lvl4pPr marL="1828800" lvl="3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4pPr>
            <a:lvl5pPr marL="2286000" lvl="4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5pPr>
            <a:lvl6pPr marL="2743200" lvl="5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6pPr>
            <a:lvl7pPr marL="3200400" lvl="6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7pPr>
            <a:lvl8pPr marL="3657600" lvl="7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8pPr>
            <a:lvl9pPr marL="4114800" lvl="8" indent="-247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5999775" y="9590797"/>
            <a:ext cx="13243419" cy="2843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32019" y="4623655"/>
            <a:ext cx="9297113" cy="6288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32019" y="11564131"/>
            <a:ext cx="9297113" cy="2645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3187" y="3746110"/>
            <a:ext cx="21083388" cy="34043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5137606" y="-1040"/>
            <a:ext cx="15137607" cy="428037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6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79054" y="10262376"/>
            <a:ext cx="13393405" cy="12335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879054" y="23326948"/>
            <a:ext cx="13393405" cy="10278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6354376" y="6025690"/>
            <a:ext cx="12704067" cy="30750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32019" y="35206480"/>
            <a:ext cx="19861652" cy="5035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2019" y="3703460"/>
            <a:ext cx="28211175" cy="47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2019" y="9590797"/>
            <a:ext cx="28211175" cy="2843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8051780" y="38806889"/>
            <a:ext cx="1816711" cy="327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81421" y="2278906"/>
            <a:ext cx="26112371" cy="82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081421" y="11394522"/>
            <a:ext cx="26112371" cy="2715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norm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081421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0028665" y="39672751"/>
            <a:ext cx="10217884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3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00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1381869" y="39672751"/>
            <a:ext cx="6811923" cy="2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audio" Target="../media/media1.m4a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18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4999" y="2562164"/>
            <a:ext cx="30275213" cy="2440745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Genetic predisposition to Alzheimer’s disease is differentially associated with joint volumetric variations in the disease continuum</a:t>
            </a:r>
            <a:endParaRPr lang="en-GB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Patricia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Genius Serra</a:t>
            </a:r>
            <a:r>
              <a:rPr lang="en-GB" sz="26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Malu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Calle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Raffaelle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Cacciaglia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Carles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Falcón, Carolina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Minguillón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Manel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Esteller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Arcadi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Navarro, Juan Domingo </a:t>
            </a:r>
            <a:r>
              <a:rPr lang="en-GB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Gispert</a:t>
            </a:r>
            <a:r>
              <a:rPr 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, Natalia </a:t>
            </a:r>
            <a:r>
              <a:rPr lang="en-GB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Vilor-Tejedor</a:t>
            </a:r>
            <a:r>
              <a:rPr lang="en-GB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for the ALFA study</a:t>
            </a:r>
          </a:p>
          <a:p>
            <a:pPr algn="ctr"/>
            <a:endParaRPr lang="en-GB" sz="1800" b="1" baseline="30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Barcelona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eta Brain Research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(BBRC), Pasqual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Maragall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Foundation, Barcelona, Spain </a:t>
            </a:r>
            <a:endParaRPr lang="en-GB" sz="28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lh6.googleusercontent.com/yNEk4NsfvIrqB3q5ob0ZCPbLvUSiy34V5S_lgd3q45Mt8ksofSBHhB1_2RL5RjYhi85US7My8g558BVq58frSQnkXzfpebjK41XYY4r5bOGG6F9Kf38KXkZun3X8XzQbRm3-TqwJpoikzgxEHOlzBK_d8Q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0" y="1141960"/>
            <a:ext cx="2774902" cy="132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nl2TZPX_cEzq4Sw51Sc5fjvWzaKUK0puFn3kvBguv3Xg2fcLzfD7tRACcgKvlTe2A2nw-UAwkqRe2_fYJheEcZ3U278yKXsRU0IdvSLvvSPITG72xYS9CrE_yGU_lieRGPm1rLdu8F9UrTHERUDGPP7oFw=s204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863" b="-8274"/>
          <a:stretch/>
        </p:blipFill>
        <p:spPr bwMode="auto">
          <a:xfrm>
            <a:off x="11568821" y="506175"/>
            <a:ext cx="4100776" cy="8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ángulo 63"/>
          <p:cNvSpPr/>
          <p:nvPr/>
        </p:nvSpPr>
        <p:spPr>
          <a:xfrm>
            <a:off x="1" y="5096465"/>
            <a:ext cx="15451200" cy="96872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4999" y="8919968"/>
            <a:ext cx="30182250" cy="906861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ángulo 66"/>
          <p:cNvSpPr/>
          <p:nvPr/>
        </p:nvSpPr>
        <p:spPr>
          <a:xfrm>
            <a:off x="41553" y="26336517"/>
            <a:ext cx="30130396" cy="1027679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44064" y="6109037"/>
            <a:ext cx="1500713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Imaging genetics (IG) studies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analyze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genetic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influences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brain features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combining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neuroimaging-based brain features and genetics data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IG studies focus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on individual analysis of brain structures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685800" algn="just" fontAlgn="base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alternative is to incorporate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compositional data analysis (</a:t>
            </a:r>
            <a:r>
              <a:rPr lang="en-US" sz="3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CoDA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methods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assess the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joint modulation of specific brain subregions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7707585" y="6459438"/>
            <a:ext cx="115435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main goal of this study is </a:t>
            </a:r>
            <a:r>
              <a:rPr lang="en-US" sz="3600" b="1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the structural variation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Alzheimer’s disease (AD) continuum</a:t>
            </a:r>
            <a:r>
              <a:rPr lang="en-US" sz="3600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depending on the </a:t>
            </a:r>
            <a:r>
              <a:rPr lang="en-US" sz="3600" b="1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predisposition to AD</a:t>
            </a:r>
            <a:r>
              <a:rPr lang="en-US" sz="3600" dirty="0" smtClean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94287" y="10064293"/>
            <a:ext cx="13821170" cy="8484419"/>
            <a:chOff x="352030" y="14119590"/>
            <a:chExt cx="13821170" cy="8484419"/>
          </a:xfrm>
        </p:grpSpPr>
        <p:sp>
          <p:nvSpPr>
            <p:cNvPr id="11" name="Rectángulo 10"/>
            <p:cNvSpPr/>
            <p:nvPr/>
          </p:nvSpPr>
          <p:spPr>
            <a:xfrm>
              <a:off x="840933" y="14222518"/>
              <a:ext cx="12687300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a) </a:t>
              </a:r>
              <a:r>
                <a:rPr lang="es-ES" sz="3400" b="1" u="sng" dirty="0" err="1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r>
                <a:rPr lang="es-E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(CU)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middle-age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ALFA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[1] 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cognitively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impaired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participants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ADNI</a:t>
              </a:r>
              <a:r>
                <a:rPr lang="es-E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3400" b="1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[2] </a:t>
              </a:r>
              <a:r>
                <a:rPr lang="es-ES" sz="3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study</a:t>
              </a:r>
              <a:r>
                <a:rPr lang="es-ES" sz="3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s-ES" sz="3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30" name="Picture 6" descr="https://lh4.googleusercontent.com/9q5bRwFpDZ153CB6GNKEvHtk92LRoN3JTeXFD8CQmXc0H_kp1pK8GUszp1E0KOE_b-neLLbwe_E3rhsez_hKYyRydowjD2TgVa8gcF0wG8y97GEO3BbDj2nuNYCPg1jfPa2fk_7M5jbMyVWtzx-slBUYnA=s204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1" r="33985" b="3921"/>
            <a:stretch/>
          </p:blipFill>
          <p:spPr bwMode="auto">
            <a:xfrm>
              <a:off x="2063504" y="15492207"/>
              <a:ext cx="8754682" cy="694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352030" y="14119590"/>
              <a:ext cx="13821170" cy="8484419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4300987" y="10037855"/>
            <a:ext cx="15652308" cy="2848797"/>
            <a:chOff x="14447888" y="20533762"/>
            <a:chExt cx="15856310" cy="3470884"/>
          </a:xfrm>
        </p:grpSpPr>
        <p:sp>
          <p:nvSpPr>
            <p:cNvPr id="12" name="Rectángulo 11"/>
            <p:cNvSpPr/>
            <p:nvPr/>
          </p:nvSpPr>
          <p:spPr>
            <a:xfrm>
              <a:off x="14686559" y="20689151"/>
              <a:ext cx="14906315" cy="3315495"/>
            </a:xfrm>
            <a:prstGeom prst="rect">
              <a:avLst/>
            </a:prstGeom>
            <a:ln w="571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>
                <a:spcBef>
                  <a:spcPts val="100"/>
                </a:spcBef>
              </a:pPr>
              <a:r>
                <a:rPr lang="en-US" sz="3400" b="1" u="sng" dirty="0" smtClean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c) Neuroimaging data</a:t>
              </a:r>
              <a:r>
                <a:rPr lang="en-US" sz="3400" b="1" dirty="0">
                  <a:solidFill>
                    <a:srgbClr val="77B5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71500" indent="-571500" algn="just" fontAlgn="base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Freesurfer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[4]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was used to obtain cortical and subcortical </a:t>
              </a:r>
              <a:r>
                <a:rPr lang="en-US" sz="3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parcellations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 using the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Desikan-Killiany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atlas</a:t>
              </a:r>
              <a:r>
                <a:rPr lang="en-US" sz="3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[5].</a:t>
              </a:r>
            </a:p>
            <a:p>
              <a:pPr marL="571500" indent="-571500" algn="just" fontAlgn="base">
                <a:buFont typeface="Arial" panose="020B0604020202020204" pitchFamily="34" charset="0"/>
                <a:buChar char="•"/>
              </a:pP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Volumes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were </a:t>
              </a:r>
              <a:r>
                <a:rPr lang="en-US" sz="34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globally quantified </a:t>
              </a:r>
              <a:r>
                <a:rPr lang="en-US" sz="3400" dirty="0">
                  <a:latin typeface="Calibri" panose="020F0502020204030204" pitchFamily="34" charset="0"/>
                  <a:cs typeface="Calibri" panose="020F0502020204030204" pitchFamily="34" charset="0"/>
                </a:rPr>
                <a:t>by summing the measurements of both hemispheres</a:t>
              </a:r>
              <a:r>
                <a: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3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14447888" y="20533762"/>
              <a:ext cx="15856310" cy="3470884"/>
            </a:xfrm>
            <a:prstGeom prst="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ángulo 38"/>
          <p:cNvSpPr/>
          <p:nvPr/>
        </p:nvSpPr>
        <p:spPr>
          <a:xfrm>
            <a:off x="15854866" y="5096463"/>
            <a:ext cx="14416377" cy="98664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endParaRPr lang="en-GB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oogle Shape;172;p25"/>
          <p:cNvSpPr txBox="1"/>
          <p:nvPr/>
        </p:nvSpPr>
        <p:spPr>
          <a:xfrm>
            <a:off x="91987" y="38272850"/>
            <a:ext cx="12061582" cy="43703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Individuals at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different stages on the AD </a:t>
            </a:r>
            <a:r>
              <a:rPr lang="ca" sz="3400" b="1" i="1" dirty="0" smtClean="0">
                <a:latin typeface="Calibri"/>
                <a:ea typeface="Calibri"/>
                <a:cs typeface="Calibri"/>
                <a:sym typeface="Calibri"/>
              </a:rPr>
              <a:t>continuum</a:t>
            </a:r>
            <a:r>
              <a:rPr lang="ca" sz="3400" i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displayed d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ifferent brain volumetric modulations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associated 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higher genetic predisposition to AD</a:t>
            </a:r>
            <a:r>
              <a:rPr lang="ca" sz="3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a" sz="3400" b="1" dirty="0" smtClean="0">
                <a:latin typeface="Calibri"/>
                <a:ea typeface="Calibri"/>
                <a:cs typeface="Calibri"/>
                <a:sym typeface="Calibri"/>
              </a:rPr>
              <a:t>[Figure 3].</a:t>
            </a:r>
          </a:p>
          <a:p>
            <a:pPr marL="196850" lvl="0" algn="l" rtl="0">
              <a:spcBef>
                <a:spcPts val="0"/>
              </a:spcBef>
              <a:spcAft>
                <a:spcPts val="0"/>
              </a:spcAft>
              <a:buSzPts val="500"/>
            </a:pPr>
            <a:endParaRPr lang="ca" sz="3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196850" lvl="0">
              <a:buSzPts val="500"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optimal signature associated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higher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characterized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hippocampal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volumes 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Aꞵ-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individuals, but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decreased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volumes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MCI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ꞵ+ along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with the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modulation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of other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regions </a:t>
            </a:r>
            <a:r>
              <a:rPr lang="en-US" sz="3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[Figure 4]</a:t>
            </a:r>
            <a:r>
              <a:rPr lang="en-US" sz="3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sz="3400" dirty="0" smtClean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78" name="Google Shape;176;p25"/>
          <p:cNvGrpSpPr/>
          <p:nvPr/>
        </p:nvGrpSpPr>
        <p:grpSpPr>
          <a:xfrm>
            <a:off x="25085707" y="937746"/>
            <a:ext cx="5256212" cy="1316016"/>
            <a:chOff x="24384685" y="40357470"/>
            <a:chExt cx="2282960" cy="321369"/>
          </a:xfrm>
        </p:grpSpPr>
        <p:sp>
          <p:nvSpPr>
            <p:cNvPr id="79" name="Google Shape;177;p25"/>
            <p:cNvSpPr txBox="1"/>
            <p:nvPr/>
          </p:nvSpPr>
          <p:spPr>
            <a:xfrm>
              <a:off x="24768051" y="40357470"/>
              <a:ext cx="1899594" cy="262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300" tIns="8650" rIns="17300" bIns="86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pgenius@barcelonabeta.org patricia.genius@uvic.cat</a:t>
              </a:r>
              <a:endParaRPr sz="2800" b="1" i="0" u="none" strike="noStrike" cap="none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800" b="1" dirty="0" smtClean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@</a:t>
              </a:r>
              <a:r>
                <a:rPr lang="ca" sz="2800" b="1" dirty="0">
                  <a:solidFill>
                    <a:srgbClr val="77B534"/>
                  </a:solidFill>
                  <a:latin typeface="Calibri"/>
                  <a:ea typeface="Calibri"/>
                  <a:cs typeface="Calibri"/>
                  <a:sym typeface="Calibri"/>
                </a:rPr>
                <a:t>pati_genius6</a:t>
              </a:r>
              <a:endParaRPr sz="2800" b="1" dirty="0">
                <a:solidFill>
                  <a:srgbClr val="77B53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181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84685" y="40357470"/>
              <a:ext cx="290079" cy="151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182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84685" y="40539698"/>
              <a:ext cx="290125" cy="139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rupo 56"/>
          <p:cNvGrpSpPr/>
          <p:nvPr/>
        </p:nvGrpSpPr>
        <p:grpSpPr>
          <a:xfrm>
            <a:off x="221373" y="18776175"/>
            <a:ext cx="13836204" cy="7319499"/>
            <a:chOff x="221373" y="21355518"/>
            <a:chExt cx="13836204" cy="7319499"/>
          </a:xfrm>
        </p:grpSpPr>
        <p:grpSp>
          <p:nvGrpSpPr>
            <p:cNvPr id="18" name="Grupo 17"/>
            <p:cNvGrpSpPr/>
            <p:nvPr/>
          </p:nvGrpSpPr>
          <p:grpSpPr>
            <a:xfrm>
              <a:off x="221373" y="21355518"/>
              <a:ext cx="13836204" cy="7319499"/>
              <a:chOff x="14352788" y="14184996"/>
              <a:chExt cx="15333912" cy="4180393"/>
            </a:xfrm>
          </p:grpSpPr>
          <p:sp>
            <p:nvSpPr>
              <p:cNvPr id="13" name="Rectángulo 12"/>
              <p:cNvSpPr/>
              <p:nvPr/>
            </p:nvSpPr>
            <p:spPr>
              <a:xfrm>
                <a:off x="14714068" y="14243535"/>
                <a:ext cx="14611350" cy="15468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spcBef>
                    <a:spcPts val="100"/>
                  </a:spcBef>
                </a:pPr>
                <a:r>
                  <a:rPr lang="en-US" sz="3400" b="1" u="sng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b) Genetic </a:t>
                </a:r>
                <a:r>
                  <a:rPr lang="en-US" sz="3400" b="1" u="sng" dirty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data:</a:t>
                </a:r>
                <a:r>
                  <a:rPr lang="en-US" sz="3400" b="1" dirty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polygenic risk score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estimating each participant's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genetic predisposition to AD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(PRS-AD) was calculated including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genetic variants at the genome-wide suggestive level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5·10</a:t>
                </a:r>
                <a:r>
                  <a:rPr lang="en-US" sz="3400" baseline="30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-6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normalizing by the total number of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alleles 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[3].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Individuals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were classified into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high/low genetic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predisposition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groups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(cut-off point=quantile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0.8)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[Figure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2].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GB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14352788" y="14184996"/>
                <a:ext cx="15333912" cy="4180393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660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3"/>
            <a:stretch/>
          </p:blipFill>
          <p:spPr>
            <a:xfrm>
              <a:off x="1058325" y="24389701"/>
              <a:ext cx="11095243" cy="4147959"/>
            </a:xfrm>
            <a:prstGeom prst="rect">
              <a:avLst/>
            </a:prstGeom>
          </p:spPr>
        </p:pic>
      </p:grpSp>
      <p:sp>
        <p:nvSpPr>
          <p:cNvPr id="83" name="Google Shape;152;p25"/>
          <p:cNvSpPr txBox="1"/>
          <p:nvPr/>
        </p:nvSpPr>
        <p:spPr>
          <a:xfrm>
            <a:off x="22371516" y="38197221"/>
            <a:ext cx="7918696" cy="44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00" tIns="8650" rIns="17300" bIns="86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b="1" u="sng" dirty="0">
                <a:solidFill>
                  <a:srgbClr val="77B534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References</a:t>
            </a:r>
            <a:endParaRPr sz="2600" b="1" u="sng" dirty="0">
              <a:solidFill>
                <a:srgbClr val="77B534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Molinuevo et al., 2016.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Alzheimer’s and Dementia,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[2] </a:t>
            </a:r>
            <a:r>
              <a:rPr lang="es-ES" sz="2600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Petersen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et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al., </a:t>
            </a:r>
            <a:r>
              <a:rPr lang="es-E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2010. </a:t>
            </a:r>
            <a:r>
              <a:rPr lang="es-ES" sz="2600" i="1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Neurology</a:t>
            </a:r>
            <a:r>
              <a:rPr lang="es-ES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74(3).</a:t>
            </a:r>
            <a:endParaRPr lang="es-ES"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[3]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Choi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O’Reilly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2019.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GigaScience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8(7).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[4]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Haddad et al., 2022.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Human Brain 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Mapping.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[5]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Desikan RS  et al., 2006.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Neuroimage, 31(3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[6]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 et al., 2020.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NAR Genomics and Bioinformatics, 2(2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).</a:t>
            </a:r>
          </a:p>
          <a:p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</a:t>
            </a:r>
            <a:r>
              <a:rPr lang="es-ES" sz="2600" dirty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7</a:t>
            </a:r>
            <a:r>
              <a:rPr lang="es-ES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] 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 &amp; </a:t>
            </a:r>
            <a:r>
              <a:rPr lang="es-ES" sz="26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Susin</a:t>
            </a:r>
            <a:r>
              <a:rPr lang="es-ES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2022.  </a:t>
            </a:r>
            <a:r>
              <a:rPr lang="es-ES" sz="2600" i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bioRxiv</a:t>
            </a:r>
            <a:r>
              <a:rPr lang="es-ES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 dirty="0" smtClean="0">
                <a:solidFill>
                  <a:srgbClr val="77B534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[8] </a:t>
            </a:r>
            <a:r>
              <a:rPr lang="ca" sz="2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Calle, 2019.  </a:t>
            </a:r>
            <a:r>
              <a:rPr lang="ca" sz="2600" i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Genomics and Informatics, 17(1</a:t>
            </a:r>
            <a:r>
              <a:rPr lang="ca" sz="2600" i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2600" i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/>
        </p:blipFill>
        <p:spPr>
          <a:xfrm>
            <a:off x="383863" y="27400152"/>
            <a:ext cx="15481181" cy="10484350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3515"/>
          <a:stretch/>
        </p:blipFill>
        <p:spPr>
          <a:xfrm>
            <a:off x="16137708" y="27431165"/>
            <a:ext cx="13113414" cy="10539523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4300987" y="12953620"/>
            <a:ext cx="15652308" cy="13142053"/>
            <a:chOff x="14411254" y="15671493"/>
            <a:chExt cx="15652308" cy="13142053"/>
          </a:xfrm>
        </p:grpSpPr>
        <p:grpSp>
          <p:nvGrpSpPr>
            <p:cNvPr id="20" name="Grupo 19"/>
            <p:cNvGrpSpPr/>
            <p:nvPr/>
          </p:nvGrpSpPr>
          <p:grpSpPr>
            <a:xfrm>
              <a:off x="14411254" y="15671493"/>
              <a:ext cx="15652308" cy="13142053"/>
              <a:chOff x="14447888" y="20094053"/>
              <a:chExt cx="15258999" cy="11309454"/>
            </a:xfrm>
          </p:grpSpPr>
          <p:sp>
            <p:nvSpPr>
              <p:cNvPr id="6" name="Rectángulo 5"/>
              <p:cNvSpPr/>
              <p:nvPr/>
            </p:nvSpPr>
            <p:spPr>
              <a:xfrm>
                <a:off x="15157173" y="21646242"/>
                <a:ext cx="13888745" cy="1430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i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Composition: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vector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strictly positive real numbers with a constraint or non-informative total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sum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[8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]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 In the  study, the composition is defined as the whole brain volume, and the components are the brain </a:t>
                </a:r>
                <a:r>
                  <a:rPr lang="en-US" sz="34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subregions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volumes. </a:t>
                </a:r>
                <a:endParaRPr lang="en-US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15765919" y="23392961"/>
                <a:ext cx="11118403" cy="927005"/>
              </a:xfrm>
              <a:prstGeom prst="rect">
                <a:avLst/>
              </a:prstGeom>
              <a:ln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Composition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x= [X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…,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] ∈ R</a:t>
                </a:r>
                <a:r>
                  <a:rPr lang="en-US" sz="3200" b="1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  </a:t>
                </a:r>
              </a:p>
              <a:p>
                <a:pPr algn="ctr"/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0, ∑</a:t>
                </a:r>
                <a:r>
                  <a:rPr lang="en-US" sz="3200" b="1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i=1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 x</a:t>
                </a:r>
                <a:r>
                  <a:rPr lang="en-US" sz="32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=k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k is a constant</a:t>
                </a: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15302866" y="26606484"/>
                <a:ext cx="12044508" cy="529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i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Coda4microbiome:</a:t>
                </a:r>
                <a:r>
                  <a:rPr lang="en-US" sz="3400" b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the algorithm was based on two main steps.</a:t>
                </a:r>
                <a:endParaRPr lang="en-US" sz="3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15157173" y="27186137"/>
                <a:ext cx="14258035" cy="4131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 fontAlgn="base">
                  <a:buAutoNum type="arabicParenR"/>
                </a:pP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Computation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optimal multivariate brain structural variation 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signature (</a:t>
                </a:r>
                <a:r>
                  <a:rPr lang="en-US" sz="3400" b="1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3400" b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elastic net selection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</a:t>
                </a:r>
                <a:endParaRPr lang="en-US" sz="34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AutoNum type="arabicParenR"/>
                </a:pP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fontAlgn="base"/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								</a:t>
                </a:r>
              </a:p>
              <a:p>
                <a:pPr fontAlgn="base"/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								[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  <a:r>
                  <a:rPr lang="en-US" sz="34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AutoNum type="arabicParenR"/>
                </a:pPr>
                <a:endParaRPr lang="en-US" sz="3400" b="1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indent="-742950" fontAlgn="base">
                  <a:buFont typeface="+mj-lt"/>
                  <a:buAutoNum type="arabicParenR" startAt="2"/>
                </a:pPr>
                <a:r>
                  <a:rPr lang="en-US" sz="3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Logistic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 model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determine 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association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between the </a:t>
                </a:r>
                <a:r>
                  <a:rPr lang="en-US" sz="3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3400" b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3400" b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sz="3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risk of AD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Models were stratified by disease stage and adjusted for age and sex.</a:t>
                </a: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5133612" y="20384194"/>
                <a:ext cx="13655079" cy="979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400" b="1" u="sng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d) Statistical Analysis:</a:t>
                </a:r>
                <a:r>
                  <a:rPr lang="en-US" sz="3400" b="1" dirty="0" smtClean="0">
                    <a:solidFill>
                      <a:srgbClr val="77B53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Statistical analysis was based on </a:t>
                </a:r>
                <a:r>
                  <a:rPr lang="en-US" sz="3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CoDA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[6]. </a:t>
                </a:r>
                <a:r>
                  <a:rPr lang="en-US" sz="3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Analyses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were performed using  </a:t>
                </a:r>
                <a:r>
                  <a:rPr lang="en-US" sz="3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Coda4microbiome</a:t>
                </a:r>
                <a:r>
                  <a:rPr lang="en-US" sz="3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package </a:t>
                </a:r>
                <a:r>
                  <a:rPr lang="en-US" sz="3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[7].</a:t>
                </a:r>
                <a:r>
                  <a:rPr lang="en-US" sz="3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14447888" y="20094053"/>
                <a:ext cx="15258999" cy="11309454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6600"/>
              </a:p>
            </p:txBody>
          </p:sp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005315" y="25692733"/>
              <a:ext cx="6524593" cy="760543"/>
            </a:xfrm>
            <a:prstGeom prst="rect">
              <a:avLst/>
            </a:prstGeom>
            <a:ln>
              <a:solidFill>
                <a:srgbClr val="7ABC32"/>
              </a:solidFill>
              <a:prstDash val="sysDash"/>
            </a:ln>
          </p:spPr>
        </p:pic>
      </p:grpSp>
      <p:sp>
        <p:nvSpPr>
          <p:cNvPr id="42" name="Rectángulo 41"/>
          <p:cNvSpPr/>
          <p:nvPr/>
        </p:nvSpPr>
        <p:spPr>
          <a:xfrm>
            <a:off x="12395200" y="38272850"/>
            <a:ext cx="9740900" cy="4370397"/>
          </a:xfrm>
          <a:prstGeom prst="rect">
            <a:avLst/>
          </a:prstGeom>
          <a:solidFill>
            <a:srgbClr val="7ABC32"/>
          </a:solidFill>
          <a:ln>
            <a:solidFill>
              <a:srgbClr val="7AB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GB" sz="48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showed AD stage-specific multivariate volumetric variation associated with an increased genetic risk of AD.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the joint volumetric variation of brain subregions brings an innovative modeling perspective for neurogenetic studies of AD</a:t>
            </a:r>
            <a:r>
              <a:rPr lang="en-US" sz="3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3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Temporal Lobes in the Cerebral Cortex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04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683" y="16481318"/>
            <a:ext cx="3350467" cy="222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rincipis de la normativa visual corporativa — Recursos i ...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48" y="1087831"/>
            <a:ext cx="4698255" cy="14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Archivo:Logo uab.png - Wikipedia, la enciclopedia libr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86" y="1408449"/>
            <a:ext cx="2370627" cy="10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txer:Logotip UB.svg - Viquipèdia, l'enciclopèdia lliur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926" y="1385805"/>
            <a:ext cx="3208863" cy="9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M Ud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015" y="1215040"/>
            <a:ext cx="1723939" cy="117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chivo:Logo blau uoc.png - Wikipedia, la enciclopedia libr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99" y="1401191"/>
            <a:ext cx="2715009" cy="105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txer:Logo UdL.svg - Viquipèdia, l'enciclopèdia lliur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484" y="967958"/>
            <a:ext cx="1814346" cy="14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s URV | Identidad institucional | Universitat Rovira i ...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360" y="1126813"/>
            <a:ext cx="1250824" cy="12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985" y="368537"/>
            <a:ext cx="1408173" cy="880108"/>
          </a:xfrm>
          <a:prstGeom prst="rect">
            <a:avLst/>
          </a:prstGeom>
        </p:spPr>
      </p:pic>
      <p:pic>
        <p:nvPicPr>
          <p:cNvPr id="30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287" y="3570567"/>
            <a:ext cx="1476187" cy="1476187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15652991" y="18206202"/>
            <a:ext cx="11404986" cy="206210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Key point: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value of each component is not informative by itself and the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relevant information is contained in the ratios between 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The simplest scale invariant function is the log-ratio between components</a:t>
            </a: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3672" y="52006"/>
            <a:ext cx="327660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6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718</Words>
  <Application>Microsoft Office PowerPoint</Application>
  <PresentationFormat>Personalizado</PresentationFormat>
  <Paragraphs>47</Paragraphs>
  <Slides>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Simple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u187344</dc:creator>
  <cp:lastModifiedBy>u187344</cp:lastModifiedBy>
  <cp:revision>36</cp:revision>
  <dcterms:modified xsi:type="dcterms:W3CDTF">2023-02-01T13:41:04Z</dcterms:modified>
</cp:coreProperties>
</file>